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6"/>
  </p:notesMasterIdLst>
  <p:sldIdLst>
    <p:sldId id="3283" r:id="rId2"/>
    <p:sldId id="4585" r:id="rId3"/>
    <p:sldId id="4592" r:id="rId4"/>
    <p:sldId id="4593" r:id="rId5"/>
    <p:sldId id="4595" r:id="rId6"/>
    <p:sldId id="4596" r:id="rId7"/>
    <p:sldId id="4594" r:id="rId8"/>
    <p:sldId id="4587" r:id="rId9"/>
    <p:sldId id="4588" r:id="rId10"/>
    <p:sldId id="4716" r:id="rId11"/>
    <p:sldId id="4590" r:id="rId12"/>
    <p:sldId id="4591" r:id="rId13"/>
    <p:sldId id="4589" r:id="rId14"/>
    <p:sldId id="4601" r:id="rId15"/>
    <p:sldId id="4598" r:id="rId16"/>
    <p:sldId id="4600" r:id="rId17"/>
    <p:sldId id="4599" r:id="rId18"/>
    <p:sldId id="4602" r:id="rId19"/>
    <p:sldId id="4605" r:id="rId20"/>
    <p:sldId id="4606" r:id="rId21"/>
    <p:sldId id="4603" r:id="rId22"/>
    <p:sldId id="4607" r:id="rId23"/>
    <p:sldId id="4608" r:id="rId24"/>
    <p:sldId id="4609" r:id="rId25"/>
    <p:sldId id="4610" r:id="rId26"/>
    <p:sldId id="4612" r:id="rId27"/>
    <p:sldId id="4611" r:id="rId28"/>
    <p:sldId id="4613" r:id="rId29"/>
    <p:sldId id="4614" r:id="rId30"/>
    <p:sldId id="4615" r:id="rId31"/>
    <p:sldId id="4616" r:id="rId32"/>
    <p:sldId id="4719" r:id="rId33"/>
    <p:sldId id="4720" r:id="rId34"/>
    <p:sldId id="4617" r:id="rId35"/>
    <p:sldId id="4721" r:id="rId36"/>
    <p:sldId id="4722" r:id="rId37"/>
    <p:sldId id="4723" r:id="rId38"/>
    <p:sldId id="4724" r:id="rId39"/>
    <p:sldId id="4725" r:id="rId40"/>
    <p:sldId id="4717" r:id="rId41"/>
    <p:sldId id="4726" r:id="rId42"/>
    <p:sldId id="4727" r:id="rId43"/>
    <p:sldId id="4728" r:id="rId44"/>
    <p:sldId id="4729" r:id="rId45"/>
    <p:sldId id="4730" r:id="rId46"/>
    <p:sldId id="4731" r:id="rId47"/>
    <p:sldId id="4618" r:id="rId48"/>
    <p:sldId id="4732" r:id="rId49"/>
    <p:sldId id="4733" r:id="rId50"/>
    <p:sldId id="4734" r:id="rId51"/>
    <p:sldId id="4738" r:id="rId52"/>
    <p:sldId id="4739" r:id="rId53"/>
    <p:sldId id="4736" r:id="rId54"/>
    <p:sldId id="4737" r:id="rId55"/>
    <p:sldId id="4718" r:id="rId56"/>
    <p:sldId id="4706" r:id="rId57"/>
    <p:sldId id="4619" r:id="rId58"/>
    <p:sldId id="4740" r:id="rId59"/>
    <p:sldId id="4707" r:id="rId60"/>
    <p:sldId id="4735" r:id="rId61"/>
    <p:sldId id="4708" r:id="rId62"/>
    <p:sldId id="4709" r:id="rId63"/>
    <p:sldId id="4624" r:id="rId64"/>
    <p:sldId id="4597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1F03"/>
    <a:srgbClr val="555B1B"/>
    <a:srgbClr val="DB7D73"/>
    <a:srgbClr val="E07215"/>
    <a:srgbClr val="B8913D"/>
    <a:srgbClr val="864300"/>
    <a:srgbClr val="003300"/>
    <a:srgbClr val="FF99FF"/>
    <a:srgbClr val="00339A"/>
    <a:srgbClr val="002A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15" autoAdjust="0"/>
    <p:restoredTop sz="95520" autoAdjust="0"/>
  </p:normalViewPr>
  <p:slideViewPr>
    <p:cSldViewPr>
      <p:cViewPr varScale="1">
        <p:scale>
          <a:sx n="88" d="100"/>
          <a:sy n="88" d="100"/>
        </p:scale>
        <p:origin x="99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F373F-C92F-45EE-A349-5106FABBB52C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F6F0B-DBB2-4731-9E5A-3C5F1189FD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64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A149D8D-B742-4BC2-9D97-CC41363FED81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rgbClr val="0099FF"/>
            </a:gs>
            <a:gs pos="40000">
              <a:srgbClr val="002060"/>
            </a:gs>
            <a:gs pos="70000">
              <a:schemeClr val="tx1">
                <a:lumMod val="95000"/>
                <a:lumOff val="5000"/>
              </a:schemeClr>
            </a:gs>
            <a:gs pos="92000">
              <a:schemeClr val="tx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A149D8D-B742-4BC2-9D97-CC41363FED81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28600" y="-175436"/>
            <a:ext cx="9367542" cy="70334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15240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133600"/>
            <a:ext cx="3223490" cy="4044462"/>
          </a:xfrm>
          <a:prstGeom prst="rect">
            <a:avLst/>
          </a:prstGeom>
          <a:ln>
            <a:noFill/>
          </a:ln>
          <a:effectLst>
            <a:outerShdw blurRad="292100" dist="139700" dir="19320000" algn="tl" rotWithShape="0">
              <a:schemeClr val="tx1"/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81000" y="1752600"/>
            <a:ext cx="822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31520" indent="-731520"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66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5400000" sx="101000" sy="101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Consider giving wages to those who labor in the ministry.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4038600"/>
            <a:ext cx="1836026" cy="2535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21374" y="4891921"/>
            <a:ext cx="67128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5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Rom. 12:13; 1 Thess. 5:12-13; 1 Tim. 5:17-18</a:t>
            </a:r>
          </a:p>
        </p:txBody>
      </p:sp>
    </p:spTree>
    <p:extLst>
      <p:ext uri="{BB962C8B-B14F-4D97-AF65-F5344CB8AC3E}">
        <p14:creationId xmlns:p14="http://schemas.microsoft.com/office/powerpoint/2010/main" val="31547650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1752600"/>
            <a:ext cx="8534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31520" indent="-731520">
              <a:spcAft>
                <a:spcPts val="1200"/>
              </a:spcAft>
              <a:buClr>
                <a:schemeClr val="bg1"/>
              </a:buClr>
              <a:buFont typeface="+mj-lt"/>
              <a:buAutoNum type="arabicPeriod" startAt="2"/>
            </a:pPr>
            <a:r>
              <a:rPr lang="en-US" sz="66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5400000" sx="101000" sy="101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Consider giving assistance to poor saints.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4038600"/>
            <a:ext cx="1836026" cy="2535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21153" y="3907634"/>
            <a:ext cx="64895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60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Acts 11:27-30; 1 Cor. 16:1-2; 2 Cor. 8-9; Rom. 15:26-27</a:t>
            </a:r>
            <a:endParaRPr lang="en-US" sz="5400" b="1" dirty="0" smtClean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1752600"/>
            <a:ext cx="8610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31520" indent="-731520">
              <a:spcAft>
                <a:spcPts val="1200"/>
              </a:spcAft>
              <a:buClr>
                <a:schemeClr val="bg1"/>
              </a:buClr>
              <a:buFont typeface="+mj-lt"/>
              <a:buAutoNum type="arabicPeriod" startAt="3"/>
            </a:pPr>
            <a:r>
              <a:rPr lang="en-US" sz="64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5400000" sx="101000" sy="101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Consider giving according to your  ability and desire.</a:t>
            </a:r>
            <a:endParaRPr lang="en-US" sz="6400" b="1" dirty="0" smtClean="0">
              <a:ln>
                <a:solidFill>
                  <a:srgbClr val="864300"/>
                </a:solidFill>
              </a:ln>
              <a:solidFill>
                <a:srgbClr val="FFFF00"/>
              </a:solidFill>
              <a:effectLst>
                <a:outerShdw blurRad="63500" dist="63500" dir="5400000" sx="101000" sy="101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4038600"/>
            <a:ext cx="1836026" cy="2535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21153" y="3907634"/>
            <a:ext cx="64895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60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Acts 11:29; 1 Cor. 16:2; 2 Cor. 8:3, 11; </a:t>
            </a:r>
            <a:endParaRPr lang="en-US" sz="5400" b="1" dirty="0" smtClean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16002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5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Consider giving wages to those who labor in the ministry.</a:t>
            </a:r>
          </a:p>
          <a:p>
            <a:pPr marL="914400" indent="-914400"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5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Consider giving assistance to poor saints.</a:t>
            </a:r>
          </a:p>
          <a:p>
            <a:pPr marL="914400" indent="-914400"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5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Consider giving according to your  ability and desire.</a:t>
            </a:r>
            <a:endParaRPr lang="en-US" sz="5000" b="1" dirty="0" smtClean="0">
              <a:ln>
                <a:solidFill>
                  <a:srgbClr val="864300"/>
                </a:solidFill>
              </a:ln>
              <a:solidFill>
                <a:srgbClr val="FFFF00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5257800"/>
            <a:ext cx="1008337" cy="1392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7763" y="1886143"/>
            <a:ext cx="84434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5400000" sx="101000" sy="101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Consideration for the Poor saints in Jerusalem</a:t>
            </a:r>
            <a:endParaRPr lang="en-US" sz="7200" b="1" dirty="0" smtClean="0">
              <a:ln>
                <a:solidFill>
                  <a:srgbClr val="864300"/>
                </a:solidFill>
              </a:ln>
              <a:solidFill>
                <a:srgbClr val="FFFF00"/>
              </a:solidFill>
              <a:effectLst>
                <a:outerShdw blurRad="63500" dist="63500" dir="5400000" sx="101000" sy="101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338664" y="4709009"/>
            <a:ext cx="86276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“Now </a:t>
            </a:r>
            <a:r>
              <a:rPr lang="en-US" sz="54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concerning the </a:t>
            </a:r>
            <a:r>
              <a:rPr lang="en-US" sz="5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collection...” </a:t>
            </a:r>
            <a:endParaRPr lang="en-US" sz="5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1828800"/>
            <a:ext cx="868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/>
              </a:buClr>
            </a:pPr>
            <a:r>
              <a:rPr lang="en-US" sz="60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“Now concerning the collection for the saints, as I directed the churches of Galatia, so do you also.” (1 Corinthians 16:1)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1676400"/>
            <a:ext cx="79248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/>
              </a:buClr>
            </a:pPr>
            <a:r>
              <a:rPr lang="en-US" sz="66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The Jews did </a:t>
            </a:r>
            <a:r>
              <a:rPr lang="en-US" sz="6600" b="1" u="sng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not</a:t>
            </a:r>
            <a:r>
              <a:rPr lang="en-US" sz="66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 ask the Gentiles to:</a:t>
            </a:r>
          </a:p>
          <a:p>
            <a:pPr algn="just">
              <a:buClr>
                <a:schemeClr val="bg1"/>
              </a:buClr>
            </a:pPr>
            <a:endParaRPr lang="en-US" sz="1400" b="1" dirty="0" smtClean="0">
              <a:ln>
                <a:solidFill>
                  <a:srgbClr val="8643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ctr">
              <a:buClr>
                <a:schemeClr val="bg1"/>
              </a:buClr>
            </a:pPr>
            <a:r>
              <a:rPr lang="en-US" sz="66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Get Circumcised</a:t>
            </a:r>
          </a:p>
          <a:p>
            <a:pPr algn="ctr">
              <a:buClr>
                <a:schemeClr val="bg1"/>
              </a:buClr>
            </a:pPr>
            <a:r>
              <a:rPr lang="en-US" sz="66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Keep the Mosaic Law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3900" y="1676400"/>
            <a:ext cx="7696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/>
              </a:buClr>
            </a:pPr>
            <a:r>
              <a:rPr lang="en-US" sz="66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The Jews did ask the Gentiles to:</a:t>
            </a:r>
          </a:p>
          <a:p>
            <a:pPr algn="just">
              <a:buClr>
                <a:schemeClr val="bg1"/>
              </a:buClr>
            </a:pPr>
            <a:endParaRPr lang="en-US" sz="1200" b="1" dirty="0" smtClean="0">
              <a:ln>
                <a:solidFill>
                  <a:srgbClr val="8643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ctr">
              <a:buClr>
                <a:schemeClr val="bg1"/>
              </a:buClr>
            </a:pPr>
            <a:r>
              <a:rPr lang="en-US" sz="66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“remember the poor”</a:t>
            </a:r>
          </a:p>
          <a:p>
            <a:pPr algn="ctr">
              <a:buClr>
                <a:schemeClr val="bg1"/>
              </a:buClr>
            </a:pPr>
            <a:r>
              <a:rPr lang="en-US" sz="66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(Galatians 2:10)</a:t>
            </a:r>
          </a:p>
          <a:p>
            <a:pPr algn="just">
              <a:buClr>
                <a:schemeClr val="bg1"/>
              </a:buClr>
            </a:pPr>
            <a:endParaRPr lang="en-US" sz="6600" b="1" dirty="0" smtClean="0">
              <a:ln>
                <a:solidFill>
                  <a:srgbClr val="8643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1905000"/>
            <a:ext cx="8686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The First Collection</a:t>
            </a:r>
          </a:p>
          <a:p>
            <a:pPr algn="ctr">
              <a:buClr>
                <a:schemeClr val="bg1"/>
              </a:buClr>
            </a:pPr>
            <a:r>
              <a:rPr lang="en-US" sz="80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(Acts 11:27-30)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17526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/>
              </a:buClr>
            </a:pPr>
            <a:r>
              <a:rPr lang="en-US" sz="72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The f</a:t>
            </a:r>
            <a:r>
              <a:rPr lang="en-US" sz="7200" b="1" u="sng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irst</a:t>
            </a:r>
            <a:r>
              <a:rPr lang="en-US" sz="72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 collection for the poor saints in Jerusalem was given by the Gentile Christians in Antioch. </a:t>
            </a:r>
            <a:endParaRPr lang="en-US" sz="7200" b="1" dirty="0" smtClean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24384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5400000" sx="101000" sy="101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Introduction</a:t>
            </a:r>
            <a:endParaRPr lang="en-US" sz="12000" b="1" dirty="0" smtClean="0">
              <a:ln>
                <a:solidFill>
                  <a:srgbClr val="864300"/>
                </a:solidFill>
              </a:ln>
              <a:solidFill>
                <a:srgbClr val="FFFF00"/>
              </a:solidFill>
              <a:effectLst>
                <a:outerShdw blurRad="63500" dist="63500" dir="5400000" sx="101000" sy="101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1828800"/>
            <a:ext cx="868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The Second Collection</a:t>
            </a:r>
          </a:p>
          <a:p>
            <a:pPr algn="ctr">
              <a:buClr>
                <a:schemeClr val="bg1"/>
              </a:buClr>
            </a:pPr>
            <a:r>
              <a:rPr lang="en-US" sz="80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(1 Corinthians 16:1; Romans  15:26-27)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1533465"/>
            <a:ext cx="8686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/>
              </a:buClr>
            </a:pPr>
            <a:r>
              <a:rPr lang="en-US" sz="68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The </a:t>
            </a:r>
            <a:r>
              <a:rPr lang="en-US" sz="6800" b="1" u="sng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second</a:t>
            </a:r>
            <a:r>
              <a:rPr lang="en-US" sz="68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 collection for the poor saints in Jerusalem was being collected from churches in Galatian, Macedonia, and Achaia.</a:t>
            </a:r>
            <a:endParaRPr lang="en-US" sz="6800" b="1" dirty="0" smtClean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pic>
        <p:nvPicPr>
          <p:cNvPr id="10" name="Picture 9" descr="Missionary Journey's Map.jpg"/>
          <p:cNvPicPr>
            <a:picLocks noChangeAspect="1"/>
          </p:cNvPicPr>
          <p:nvPr/>
        </p:nvPicPr>
        <p:blipFill>
          <a:blip r:embed="rId3" cstate="print"/>
          <a:srcRect t="7827" b="160"/>
          <a:stretch>
            <a:fillRect/>
          </a:stretch>
        </p:blipFill>
        <p:spPr>
          <a:xfrm>
            <a:off x="301229" y="228600"/>
            <a:ext cx="8541543" cy="62873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1828800"/>
            <a:ext cx="8686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/>
              </a:buClr>
            </a:pPr>
            <a:r>
              <a:rPr lang="en-US" sz="68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In </a:t>
            </a:r>
            <a:r>
              <a:rPr lang="en-US" sz="68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1 Corinthians 16:2</a:t>
            </a:r>
            <a:r>
              <a:rPr lang="en-US" sz="68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, Paul deals with the manner in which the collection was to be taken.</a:t>
            </a:r>
            <a:endParaRPr lang="en-US" sz="6800" b="1" dirty="0" smtClean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1828800"/>
            <a:ext cx="8686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/>
              </a:buClr>
            </a:pPr>
            <a:r>
              <a:rPr lang="en-US" sz="60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“On the first day of every week each one of you is to put aside and save, as he may prosper, so that no collections be made when I come.”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1828800"/>
            <a:ext cx="8686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/>
              </a:buClr>
            </a:pPr>
            <a:r>
              <a:rPr lang="en-US" sz="7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The Purpose</a:t>
            </a:r>
            <a:r>
              <a:rPr lang="en-US" sz="66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 – </a:t>
            </a:r>
            <a:r>
              <a:rPr lang="en-US" sz="66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“for the poor saints” </a:t>
            </a:r>
            <a:r>
              <a:rPr lang="en-US" sz="66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in Jerusalem.</a:t>
            </a:r>
          </a:p>
          <a:p>
            <a:pPr algn="just">
              <a:buClr>
                <a:schemeClr val="bg1"/>
              </a:buClr>
            </a:pPr>
            <a:endParaRPr lang="en-US" sz="1600" b="1" dirty="0" smtClean="0">
              <a:ln>
                <a:solidFill>
                  <a:srgbClr val="8643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1105" y="1898809"/>
            <a:ext cx="8686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/>
              </a:buClr>
            </a:pPr>
            <a:r>
              <a:rPr lang="en-US" sz="7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The Period</a:t>
            </a:r>
            <a:r>
              <a:rPr lang="en-US" sz="72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 </a:t>
            </a:r>
            <a:r>
              <a:rPr lang="en-US" sz="66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– </a:t>
            </a:r>
            <a:r>
              <a:rPr lang="en-US" sz="66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“first day of the week”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1828800"/>
            <a:ext cx="8382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/>
              </a:buClr>
            </a:pPr>
            <a:r>
              <a:rPr lang="en-US" sz="7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The Participates</a:t>
            </a:r>
            <a:r>
              <a:rPr lang="en-US" sz="66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 – </a:t>
            </a:r>
            <a:r>
              <a:rPr lang="en-US" sz="66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“each one of you”</a:t>
            </a:r>
            <a:endParaRPr lang="en-US" sz="1400" b="1" dirty="0" smtClean="0">
              <a:ln>
                <a:solidFill>
                  <a:srgbClr val="8643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just">
              <a:buClr>
                <a:schemeClr val="bg1"/>
              </a:buClr>
            </a:pPr>
            <a:endParaRPr lang="en-US" sz="1600" b="1" dirty="0" smtClean="0">
              <a:ln>
                <a:solidFill>
                  <a:srgbClr val="8643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1828800"/>
            <a:ext cx="8382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/>
              </a:buClr>
            </a:pPr>
            <a:r>
              <a:rPr lang="en-US" sz="7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The Place</a:t>
            </a:r>
            <a:r>
              <a:rPr lang="en-US" sz="72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 </a:t>
            </a:r>
            <a:r>
              <a:rPr lang="en-US" sz="66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– </a:t>
            </a:r>
            <a:r>
              <a:rPr lang="en-US" sz="66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“put aside and save”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" y="1828800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/>
              </a:buClr>
            </a:pPr>
            <a:r>
              <a:rPr lang="en-US" sz="7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The Proportion of Giving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16764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6600000" sx="101000" sy="101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God ‘s New Testament Plan for Giving</a:t>
            </a:r>
            <a:endParaRPr lang="en-US" sz="8000" b="1" dirty="0" smtClean="0">
              <a:ln>
                <a:solidFill>
                  <a:srgbClr val="864300"/>
                </a:solidFill>
              </a:ln>
              <a:solidFill>
                <a:srgbClr val="FFFF00"/>
              </a:solidFill>
              <a:effectLst>
                <a:outerShdw blurRad="63500" dist="63500" dir="6600000" sx="101000" sy="101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" y="1828800"/>
            <a:ext cx="8915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/>
              </a:buClr>
            </a:pPr>
            <a:r>
              <a:rPr lang="en-US" sz="7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The Proportion of Giving</a:t>
            </a:r>
          </a:p>
          <a:p>
            <a:pPr algn="just">
              <a:buClr>
                <a:schemeClr val="bg1"/>
              </a:buClr>
            </a:pPr>
            <a:endParaRPr lang="en-US" sz="1400" b="1" dirty="0" smtClean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ctr">
              <a:buClr>
                <a:schemeClr val="bg1"/>
              </a:buClr>
            </a:pPr>
            <a:r>
              <a:rPr lang="en-US" sz="88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“How </a:t>
            </a:r>
            <a:r>
              <a:rPr lang="en-US" sz="8800" b="1" u="sng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much</a:t>
            </a:r>
          </a:p>
          <a:p>
            <a:pPr algn="ctr">
              <a:buClr>
                <a:schemeClr val="bg1"/>
              </a:buClr>
            </a:pPr>
            <a:r>
              <a:rPr lang="en-US" sz="88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should I give?”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" y="1828800"/>
            <a:ext cx="89154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/>
              </a:buClr>
            </a:pPr>
            <a:r>
              <a:rPr lang="en-US" sz="7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The Proportion of Giving</a:t>
            </a:r>
          </a:p>
          <a:p>
            <a:pPr algn="just">
              <a:buClr>
                <a:schemeClr val="bg1"/>
              </a:buClr>
            </a:pPr>
            <a:endParaRPr lang="en-US" sz="2400" b="1" dirty="0" smtClean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ctr">
              <a:buClr>
                <a:schemeClr val="bg1"/>
              </a:buClr>
            </a:pPr>
            <a:r>
              <a:rPr lang="en-US" sz="72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“as he may prosper”</a:t>
            </a:r>
          </a:p>
          <a:p>
            <a:pPr algn="ctr">
              <a:buClr>
                <a:schemeClr val="bg1"/>
              </a:buClr>
            </a:pPr>
            <a:r>
              <a:rPr lang="en-US" sz="66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(1 Corinthians 16:2)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8045" y="1785639"/>
            <a:ext cx="891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7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Factors Used to Determine the Proportion of Giving Under Grace</a:t>
            </a:r>
            <a:endParaRPr lang="en-US" sz="2400" b="1" dirty="0" smtClean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003525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1771" y="1708236"/>
            <a:ext cx="8915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buClr>
                <a:schemeClr val="bg1"/>
              </a:buClr>
            </a:pPr>
            <a:r>
              <a:rPr lang="en-US" sz="80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Prosperity</a:t>
            </a:r>
          </a:p>
          <a:p>
            <a:pPr algn="ctr">
              <a:lnSpc>
                <a:spcPct val="120000"/>
              </a:lnSpc>
              <a:buClr>
                <a:schemeClr val="bg1"/>
              </a:buClr>
            </a:pPr>
            <a:r>
              <a:rPr lang="en-US" sz="80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Power</a:t>
            </a:r>
          </a:p>
          <a:p>
            <a:pPr algn="ctr">
              <a:lnSpc>
                <a:spcPct val="120000"/>
              </a:lnSpc>
              <a:buClr>
                <a:schemeClr val="bg1"/>
              </a:buClr>
            </a:pPr>
            <a:r>
              <a:rPr lang="en-US" sz="80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Purpose</a:t>
            </a:r>
            <a:endParaRPr lang="en-US" sz="7200" b="1" dirty="0" smtClean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815954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1771" y="1603998"/>
            <a:ext cx="8915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7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Prosperity</a:t>
            </a:r>
            <a:endParaRPr lang="en-US" sz="2400" b="1" dirty="0" smtClean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ctr">
              <a:buClr>
                <a:schemeClr val="bg1"/>
              </a:buClr>
            </a:pPr>
            <a:r>
              <a:rPr lang="en-US" sz="62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“as he may prosper”</a:t>
            </a:r>
          </a:p>
          <a:p>
            <a:pPr algn="ctr">
              <a:buClr>
                <a:schemeClr val="bg1"/>
              </a:buClr>
            </a:pPr>
            <a:r>
              <a:rPr lang="en-US" sz="62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(1 Corinthians 16:2d)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" y="1603998"/>
            <a:ext cx="8915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7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Prosperity</a:t>
            </a:r>
            <a:endParaRPr lang="en-US" sz="2400" b="1" dirty="0" smtClean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ctr">
              <a:buClr>
                <a:schemeClr val="bg1"/>
              </a:buClr>
            </a:pPr>
            <a:r>
              <a:rPr lang="en-US" sz="62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“each one of you should set aside a sum of money in keeping with his own income”</a:t>
            </a:r>
          </a:p>
          <a:p>
            <a:pPr algn="ctr">
              <a:buClr>
                <a:schemeClr val="bg1"/>
              </a:buClr>
            </a:pPr>
            <a:r>
              <a:rPr lang="en-US" sz="48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[NIV] (</a:t>
            </a:r>
            <a:r>
              <a:rPr lang="en-US" sz="62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1 Corinthians 16:2d)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782388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" y="1603998"/>
            <a:ext cx="8915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7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Prosperity</a:t>
            </a:r>
            <a:endParaRPr lang="en-US" sz="2400" b="1" dirty="0" smtClean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ctr">
              <a:buClr>
                <a:schemeClr val="bg1"/>
              </a:buClr>
            </a:pPr>
            <a:r>
              <a:rPr lang="en-US" sz="62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“The amount depends on how much the Lord helps you earn”</a:t>
            </a:r>
          </a:p>
          <a:p>
            <a:pPr algn="ctr">
              <a:buClr>
                <a:schemeClr val="bg1"/>
              </a:buClr>
            </a:pPr>
            <a:r>
              <a:rPr lang="en-US" sz="48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[LB] (</a:t>
            </a:r>
            <a:r>
              <a:rPr lang="en-US" sz="62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1 Corinthians 16:2d)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361219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7971" y="1479251"/>
            <a:ext cx="8763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/>
              </a:buClr>
            </a:pPr>
            <a:r>
              <a:rPr lang="en-US" sz="50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“Come </a:t>
            </a:r>
            <a:r>
              <a:rPr lang="en-US" sz="50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now, you who say, </a:t>
            </a:r>
            <a:r>
              <a:rPr lang="en-US" sz="50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‘Today </a:t>
            </a:r>
            <a:r>
              <a:rPr lang="en-US" sz="50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or tomorrow we will go to such and such a city, and spend a year there and engage in business and make a </a:t>
            </a:r>
            <a:r>
              <a:rPr lang="en-US" sz="50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profit.’ Yet </a:t>
            </a:r>
            <a:r>
              <a:rPr lang="en-US" sz="50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you do not know what your life will be like </a:t>
            </a:r>
            <a:r>
              <a:rPr lang="en-US" sz="50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tomorrow…”</a:t>
            </a:r>
            <a:r>
              <a:rPr lang="en-US" sz="48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 (James 4:13-14a)</a:t>
            </a:r>
            <a:endParaRPr lang="en-US" sz="48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just">
              <a:buClr>
                <a:schemeClr val="bg1"/>
              </a:buClr>
            </a:pPr>
            <a:endParaRPr lang="en-US" sz="50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414686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7971" y="1862273"/>
            <a:ext cx="8763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/>
              </a:buClr>
            </a:pPr>
            <a:r>
              <a:rPr lang="en-US" sz="60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“But </a:t>
            </a:r>
            <a:r>
              <a:rPr lang="en-US" sz="60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even if you should suffer for the sake of righteousness, you are blessed</a:t>
            </a:r>
            <a:r>
              <a:rPr lang="en-US" sz="60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.” (1 </a:t>
            </a:r>
            <a:r>
              <a:rPr lang="en-US" sz="60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Peter </a:t>
            </a:r>
            <a:r>
              <a:rPr lang="en-US" sz="60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3:14)</a:t>
            </a:r>
            <a:endParaRPr lang="en-US" sz="60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just">
              <a:buClr>
                <a:schemeClr val="bg1"/>
              </a:buClr>
            </a:pPr>
            <a:endParaRPr lang="en-US" sz="60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just">
              <a:buClr>
                <a:schemeClr val="bg1"/>
              </a:buClr>
            </a:pPr>
            <a:endParaRPr lang="en-US" sz="60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700947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7971" y="1864548"/>
            <a:ext cx="8763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/>
              </a:buClr>
            </a:pPr>
            <a:r>
              <a:rPr lang="en-US" sz="60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“But he who trusts in the LORD  will prosper. (Proverbs 28:25b)</a:t>
            </a:r>
          </a:p>
          <a:p>
            <a:pPr algn="just">
              <a:buClr>
                <a:schemeClr val="bg1"/>
              </a:buClr>
            </a:pPr>
            <a:endParaRPr lang="en-US" sz="60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just">
              <a:buClr>
                <a:schemeClr val="bg1"/>
              </a:buClr>
            </a:pPr>
            <a:endParaRPr lang="en-US" sz="60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246575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16764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6600000" sx="101000" sy="101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God ‘s New Testament Plan for Giving</a:t>
            </a:r>
          </a:p>
          <a:p>
            <a:pPr algn="ctr"/>
            <a:r>
              <a:rPr lang="en-US" sz="8000" b="1" u="sng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6600000" sx="101000" sy="101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does not</a:t>
            </a:r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6600000" sx="101000" sy="101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 included “Tithing”</a:t>
            </a:r>
            <a:endParaRPr lang="en-US" sz="8000" b="1" dirty="0" smtClean="0">
              <a:ln>
                <a:solidFill>
                  <a:srgbClr val="864300"/>
                </a:solidFill>
              </a:ln>
              <a:solidFill>
                <a:srgbClr val="FFFF00"/>
              </a:solidFill>
              <a:effectLst>
                <a:outerShdw blurRad="63500" dist="63500" dir="6600000" sx="101000" sy="101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" y="1828800"/>
            <a:ext cx="8915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7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Power</a:t>
            </a:r>
          </a:p>
          <a:p>
            <a:pPr algn="just">
              <a:buClr>
                <a:schemeClr val="bg1"/>
              </a:buClr>
            </a:pPr>
            <a:endParaRPr lang="en-US" sz="2400" b="1" dirty="0" smtClean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ctr">
              <a:buClr>
                <a:schemeClr val="bg1"/>
              </a:buClr>
            </a:pPr>
            <a:r>
              <a:rPr lang="en-US" sz="62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“each </a:t>
            </a:r>
            <a:r>
              <a:rPr lang="en-US" sz="62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according to his </a:t>
            </a:r>
            <a:r>
              <a:rPr lang="en-US" sz="62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ability”</a:t>
            </a:r>
          </a:p>
          <a:p>
            <a:pPr algn="ctr">
              <a:buClr>
                <a:schemeClr val="bg1"/>
              </a:buClr>
            </a:pPr>
            <a:r>
              <a:rPr lang="en-US" sz="62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(2 Corinthians 8:11-12)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073450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" y="1828800"/>
            <a:ext cx="8915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7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Power</a:t>
            </a:r>
          </a:p>
          <a:p>
            <a:pPr algn="just">
              <a:buClr>
                <a:schemeClr val="bg1"/>
              </a:buClr>
            </a:pPr>
            <a:endParaRPr lang="en-US" sz="2400" b="1" dirty="0" smtClean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ctr">
              <a:buClr>
                <a:schemeClr val="bg1"/>
              </a:buClr>
            </a:pPr>
            <a:r>
              <a:rPr lang="en-US" sz="62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“each </a:t>
            </a:r>
            <a:r>
              <a:rPr lang="en-US" sz="62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according to his </a:t>
            </a:r>
            <a:r>
              <a:rPr lang="en-US" sz="62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ability”</a:t>
            </a:r>
          </a:p>
          <a:p>
            <a:pPr algn="ctr">
              <a:buClr>
                <a:schemeClr val="bg1"/>
              </a:buClr>
            </a:pPr>
            <a:r>
              <a:rPr lang="en-US" sz="62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(Acts 11:29)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24017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7971" y="1634973"/>
            <a:ext cx="8763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/>
              </a:buClr>
            </a:pPr>
            <a:r>
              <a:rPr lang="en-US" sz="5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“There </a:t>
            </a:r>
            <a:r>
              <a:rPr lang="en-US" sz="54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is one who scatters, and yet increases all the more, </a:t>
            </a:r>
            <a:r>
              <a:rPr lang="en-US" sz="5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and </a:t>
            </a:r>
            <a:r>
              <a:rPr lang="en-US" sz="54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there is one who withholds what is justly due, and yet it results only in </a:t>
            </a:r>
            <a:r>
              <a:rPr lang="en-US" sz="5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want…</a:t>
            </a:r>
            <a:endParaRPr lang="en-US" sz="54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just">
              <a:buClr>
                <a:schemeClr val="bg1"/>
              </a:buClr>
            </a:pPr>
            <a:endParaRPr lang="en-US" sz="54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9272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7971" y="1682821"/>
            <a:ext cx="8763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/>
              </a:buClr>
            </a:pPr>
            <a:r>
              <a:rPr lang="en-US" sz="51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“The </a:t>
            </a:r>
            <a:r>
              <a:rPr lang="en-US" sz="51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generous man will be prosperous, a</a:t>
            </a:r>
            <a:r>
              <a:rPr lang="en-US" sz="51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nd </a:t>
            </a:r>
            <a:r>
              <a:rPr lang="en-US" sz="51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he who waters will himself be </a:t>
            </a:r>
            <a:r>
              <a:rPr lang="en-US" sz="51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watered. He </a:t>
            </a:r>
            <a:r>
              <a:rPr lang="en-US" sz="51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who withholds grain, the people will curse him, </a:t>
            </a:r>
            <a:r>
              <a:rPr lang="en-US" sz="51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but </a:t>
            </a:r>
            <a:r>
              <a:rPr lang="en-US" sz="51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blessing will be on the head of him who sells it</a:t>
            </a:r>
            <a:r>
              <a:rPr lang="en-US" sz="51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.” </a:t>
            </a:r>
            <a:r>
              <a:rPr lang="en-US" sz="4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(Prov. 11:24-26)</a:t>
            </a:r>
            <a:endParaRPr lang="en-US" sz="44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just">
              <a:buClr>
                <a:schemeClr val="bg1"/>
              </a:buClr>
            </a:pPr>
            <a:endParaRPr lang="en-US" sz="48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8419520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" y="1682821"/>
            <a:ext cx="8798571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/>
              </a:buClr>
            </a:pPr>
            <a:r>
              <a:rPr lang="en-US" sz="50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“Give</a:t>
            </a:r>
            <a:r>
              <a:rPr lang="en-US" sz="50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, and it will be given to you. They will pour into your lap a good measure--pressed down, shaken together, and running over. For by your standard of measure it will be measured to you in return</a:t>
            </a:r>
            <a:r>
              <a:rPr lang="en-US" sz="50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.” </a:t>
            </a:r>
            <a:r>
              <a:rPr lang="en-US" sz="4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(Luke 6:38)</a:t>
            </a:r>
            <a:endParaRPr lang="en-US" sz="44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just">
              <a:buClr>
                <a:schemeClr val="bg1"/>
              </a:buClr>
            </a:pPr>
            <a:endParaRPr lang="en-US" sz="49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545919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" y="1828800"/>
            <a:ext cx="8915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7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Super Power</a:t>
            </a:r>
          </a:p>
          <a:p>
            <a:pPr algn="just">
              <a:buClr>
                <a:schemeClr val="bg1"/>
              </a:buClr>
            </a:pPr>
            <a:endParaRPr lang="en-US" sz="2400" b="1" dirty="0" smtClean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ctr">
              <a:buClr>
                <a:schemeClr val="bg1"/>
              </a:buClr>
            </a:pPr>
            <a:r>
              <a:rPr lang="en-US" sz="62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“and beyond their ability”</a:t>
            </a:r>
          </a:p>
          <a:p>
            <a:pPr algn="ctr">
              <a:buClr>
                <a:schemeClr val="bg1"/>
              </a:buClr>
            </a:pPr>
            <a:r>
              <a:rPr lang="en-US" sz="62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(2 Corinthians 8:3b)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107461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" y="1828800"/>
            <a:ext cx="8915400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7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Super Power</a:t>
            </a:r>
          </a:p>
          <a:p>
            <a:pPr algn="just">
              <a:buClr>
                <a:schemeClr val="bg1"/>
              </a:buClr>
            </a:pPr>
            <a:endParaRPr lang="en-US" sz="1100" b="1" dirty="0" smtClean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just">
              <a:buClr>
                <a:schemeClr val="bg1"/>
              </a:buClr>
            </a:pPr>
            <a:r>
              <a:rPr lang="en-US" sz="62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</a:t>
            </a:r>
            <a:r>
              <a:rPr lang="en-US" sz="5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For </a:t>
            </a:r>
            <a:r>
              <a:rPr lang="en-US" sz="54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I testify that according to their ability, and beyond their ability, they gave of their own accord</a:t>
            </a:r>
            <a:r>
              <a:rPr lang="en-US" sz="5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,” (8:3</a:t>
            </a:r>
            <a:r>
              <a:rPr lang="en-US" sz="54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239196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" y="1828800"/>
            <a:ext cx="89154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7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Purpose</a:t>
            </a:r>
          </a:p>
          <a:p>
            <a:pPr algn="just">
              <a:buClr>
                <a:schemeClr val="bg1"/>
              </a:buClr>
            </a:pPr>
            <a:endParaRPr lang="en-US" sz="2400" b="1" dirty="0" smtClean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ctr">
              <a:buClr>
                <a:schemeClr val="bg1"/>
              </a:buClr>
            </a:pPr>
            <a:r>
              <a:rPr lang="en-US" sz="62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“Each one must do just as he has purposed in his heart” </a:t>
            </a:r>
          </a:p>
          <a:p>
            <a:pPr algn="ctr">
              <a:buClr>
                <a:schemeClr val="bg1"/>
              </a:buClr>
            </a:pPr>
            <a:r>
              <a:rPr lang="en-US" sz="62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(2 Corinthians 9:7)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" y="1682821"/>
            <a:ext cx="879857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/>
              </a:buClr>
            </a:pPr>
            <a:r>
              <a:rPr lang="en-US" sz="5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“Each </a:t>
            </a:r>
            <a:r>
              <a:rPr lang="en-US" sz="54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one must do just as he has purposed in his heart, not grudgingly or under compulsion, for God loves a cheerful </a:t>
            </a:r>
            <a:r>
              <a:rPr lang="en-US" sz="5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giver…”</a:t>
            </a:r>
            <a:endParaRPr lang="en-US" sz="54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just">
              <a:buClr>
                <a:schemeClr val="bg1"/>
              </a:buClr>
            </a:pPr>
            <a:endParaRPr lang="en-US" sz="54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571569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" y="1682821"/>
            <a:ext cx="879857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/>
              </a:buClr>
            </a:pPr>
            <a:r>
              <a:rPr lang="en-US" sz="5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“And </a:t>
            </a:r>
            <a:r>
              <a:rPr lang="en-US" sz="54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God is able to make all grace abound to you, so that always having all sufficiency in everything, you may have an abundance for every good deed</a:t>
            </a:r>
            <a:r>
              <a:rPr lang="en-US" sz="5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;” </a:t>
            </a:r>
            <a:r>
              <a:rPr lang="en-US" sz="4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(2 Corinthians 9:7-8)</a:t>
            </a:r>
            <a:endParaRPr lang="en-US" sz="44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just">
              <a:buClr>
                <a:schemeClr val="bg1"/>
              </a:buClr>
            </a:pPr>
            <a:endParaRPr lang="en-US" sz="54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545546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" y="1676400"/>
            <a:ext cx="8839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6600000" sx="101000" sy="101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“Tithing”</a:t>
            </a:r>
            <a:r>
              <a:rPr lang="en-US" sz="7700" b="1" dirty="0" smtClean="0">
                <a:ln>
                  <a:solidFill>
                    <a:srgbClr val="864300"/>
                  </a:solidFill>
                </a:ln>
                <a:solidFill>
                  <a:srgbClr val="FFFF00"/>
                </a:solidFill>
                <a:effectLst>
                  <a:outerShdw blurRad="63500" dist="63500" dir="6600000" sx="101000" sy="101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 </a:t>
            </a:r>
            <a:r>
              <a:rPr lang="en-US" sz="77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6600000" sx="101000" sy="101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was God ‘s Old Testament Plan for providing for the needs of the Levities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" y="1828800"/>
            <a:ext cx="8915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7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Purpose</a:t>
            </a:r>
          </a:p>
          <a:p>
            <a:pPr algn="just">
              <a:buClr>
                <a:schemeClr val="bg1"/>
              </a:buClr>
            </a:pPr>
            <a:endParaRPr lang="en-US" sz="2400" b="1" dirty="0" smtClean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ctr">
              <a:buClr>
                <a:schemeClr val="bg1"/>
              </a:buClr>
            </a:pPr>
            <a:r>
              <a:rPr lang="en-US" sz="62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“they gave of their own accord” </a:t>
            </a:r>
          </a:p>
          <a:p>
            <a:pPr algn="ctr">
              <a:buClr>
                <a:schemeClr val="bg1"/>
              </a:buClr>
            </a:pPr>
            <a:r>
              <a:rPr lang="en-US" sz="62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(2 Corinthians 8:3c)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539846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" y="1682821"/>
            <a:ext cx="879857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/>
              </a:buClr>
            </a:pPr>
            <a:r>
              <a:rPr lang="en-US" sz="5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“for </a:t>
            </a:r>
            <a:r>
              <a:rPr lang="en-US" sz="54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I know </a:t>
            </a:r>
            <a:r>
              <a:rPr lang="en-US" sz="5400" b="1" u="sng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your</a:t>
            </a:r>
            <a:r>
              <a:rPr lang="en-US" sz="54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 </a:t>
            </a:r>
            <a:r>
              <a:rPr lang="en-US" sz="5400" b="1" u="sng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readiness</a:t>
            </a:r>
            <a:r>
              <a:rPr lang="en-US" sz="54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, of which I boast about you to the Macedonians, namely, that Achaia has been prepared since last year, and </a:t>
            </a:r>
            <a:r>
              <a:rPr lang="en-US" sz="5400" b="1" u="sng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your</a:t>
            </a:r>
            <a:r>
              <a:rPr lang="en-US" sz="54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 </a:t>
            </a:r>
            <a:r>
              <a:rPr lang="en-US" sz="5400" b="1" u="sng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zeal </a:t>
            </a:r>
            <a:r>
              <a:rPr lang="en-US" sz="54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has stirred up most of them</a:t>
            </a:r>
            <a:r>
              <a:rPr lang="en-US" sz="5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.” </a:t>
            </a:r>
            <a:r>
              <a:rPr lang="en-US" sz="48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(2 Corinthians 9:2)</a:t>
            </a:r>
            <a:endParaRPr lang="en-US" sz="48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just">
              <a:buClr>
                <a:schemeClr val="bg1"/>
              </a:buClr>
            </a:pPr>
            <a:endParaRPr lang="en-US" sz="54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6137683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" y="1682821"/>
            <a:ext cx="879857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/>
              </a:buClr>
            </a:pPr>
            <a:r>
              <a:rPr lang="en-US" sz="5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“…arrange </a:t>
            </a:r>
            <a:r>
              <a:rPr lang="en-US" sz="54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beforehand your previously promised bountiful gift</a:t>
            </a:r>
            <a:r>
              <a:rPr lang="en-US" sz="5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,…” </a:t>
            </a:r>
            <a:r>
              <a:rPr lang="en-US" sz="48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(2 Corinthians 9:5b)</a:t>
            </a:r>
            <a:endParaRPr lang="en-US" sz="48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498861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" y="1828800"/>
            <a:ext cx="891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7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Purpose</a:t>
            </a:r>
          </a:p>
          <a:p>
            <a:pPr algn="just">
              <a:buClr>
                <a:schemeClr val="bg1"/>
              </a:buClr>
            </a:pPr>
            <a:endParaRPr lang="en-US" sz="2400" b="1" dirty="0" smtClean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ctr">
              <a:buClr>
                <a:schemeClr val="bg1"/>
              </a:buClr>
            </a:pPr>
            <a:r>
              <a:rPr lang="en-US" sz="60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“pleased </a:t>
            </a:r>
            <a:r>
              <a:rPr lang="en-US" sz="60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to make a </a:t>
            </a:r>
            <a:r>
              <a:rPr lang="en-US" sz="60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contribution” </a:t>
            </a:r>
          </a:p>
          <a:p>
            <a:pPr algn="ctr">
              <a:buClr>
                <a:schemeClr val="bg1"/>
              </a:buClr>
            </a:pPr>
            <a:r>
              <a:rPr lang="en-US" sz="60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(Rom </a:t>
            </a:r>
            <a:r>
              <a:rPr lang="en-US" sz="60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15:26)</a:t>
            </a:r>
            <a:endParaRPr lang="en-US" sz="60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92301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" y="1828800"/>
            <a:ext cx="891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7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Purpose</a:t>
            </a:r>
          </a:p>
          <a:p>
            <a:pPr algn="just">
              <a:buClr>
                <a:schemeClr val="bg1"/>
              </a:buClr>
            </a:pPr>
            <a:endParaRPr lang="en-US" sz="2400" b="1" dirty="0" smtClean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ctr">
              <a:buClr>
                <a:schemeClr val="bg1"/>
              </a:buClr>
            </a:pPr>
            <a:r>
              <a:rPr lang="en-US" sz="60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“each of them determined” </a:t>
            </a:r>
          </a:p>
          <a:p>
            <a:pPr algn="ctr">
              <a:buClr>
                <a:schemeClr val="bg1"/>
              </a:buClr>
            </a:pPr>
            <a:r>
              <a:rPr lang="en-US" sz="60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(Acts 11:29)</a:t>
            </a:r>
            <a:endParaRPr lang="en-US" sz="60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47155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1905000"/>
            <a:ext cx="913894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66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The Interval Between </a:t>
            </a:r>
          </a:p>
          <a:p>
            <a:pPr algn="ctr">
              <a:buClr>
                <a:schemeClr val="bg1"/>
              </a:buClr>
            </a:pPr>
            <a:r>
              <a:rPr lang="en-US" sz="66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1</a:t>
            </a:r>
            <a:r>
              <a:rPr lang="en-US" sz="66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 </a:t>
            </a:r>
            <a:r>
              <a:rPr lang="en-US" sz="66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Corinthians 16:1-2</a:t>
            </a:r>
          </a:p>
          <a:p>
            <a:pPr algn="ctr">
              <a:buClr>
                <a:schemeClr val="bg1"/>
              </a:buClr>
            </a:pPr>
            <a:r>
              <a:rPr lang="en-US" sz="66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and</a:t>
            </a:r>
          </a:p>
          <a:p>
            <a:pPr algn="ctr">
              <a:buClr>
                <a:schemeClr val="bg1"/>
              </a:buClr>
            </a:pPr>
            <a:r>
              <a:rPr lang="en-US" sz="66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2 Corinthians 8-9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88198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1905000"/>
            <a:ext cx="913894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61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Paul’s Reason for the Completion of the Collection for the Poor Saints in Jerusalem</a:t>
            </a:r>
          </a:p>
          <a:p>
            <a:pPr algn="ctr">
              <a:buClr>
                <a:schemeClr val="bg1"/>
              </a:buClr>
            </a:pPr>
            <a:r>
              <a:rPr lang="en-US" sz="61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2 Corinthians 8-9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48669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" y="1828800"/>
            <a:ext cx="89154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7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The Paradigm of Giving:</a:t>
            </a:r>
          </a:p>
          <a:p>
            <a:pPr algn="ctr">
              <a:buClr>
                <a:schemeClr val="bg1"/>
              </a:buClr>
            </a:pPr>
            <a:r>
              <a:rPr lang="en-US" sz="7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The Macedonians</a:t>
            </a:r>
            <a:endParaRPr lang="en-US" sz="6200" b="1" dirty="0" smtClean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ctr">
              <a:buClr>
                <a:schemeClr val="bg1"/>
              </a:buClr>
            </a:pPr>
            <a:r>
              <a:rPr lang="en-US" sz="62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(2 Corinthians 8:1-8)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" y="1682821"/>
            <a:ext cx="8798571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/>
              </a:buClr>
            </a:pPr>
            <a:r>
              <a:rPr lang="en-US" sz="48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“by the grace of God give in… Macedonia … </a:t>
            </a:r>
            <a:r>
              <a:rPr lang="en-US" sz="4800" b="1" i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even </a:t>
            </a:r>
            <a:r>
              <a:rPr lang="en-US" sz="48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in a great </a:t>
            </a:r>
            <a:r>
              <a:rPr lang="en-US" sz="48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ordeal of affliction their abundance of joy and their deep poverty overflowed in the wealth of their </a:t>
            </a:r>
            <a:r>
              <a:rPr lang="en-US" sz="48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liberality.” </a:t>
            </a:r>
            <a:r>
              <a:rPr lang="en-US" sz="4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(2 Corinthians 8:2)</a:t>
            </a:r>
            <a:endParaRPr lang="en-US" sz="44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just">
              <a:buClr>
                <a:schemeClr val="bg1"/>
              </a:buClr>
            </a:pPr>
            <a:endParaRPr lang="en-US" sz="48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539789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" y="1828800"/>
            <a:ext cx="89154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7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The Prime Paradigm of Giving: Lord Jesus Christ</a:t>
            </a:r>
            <a:endParaRPr lang="en-US" sz="6200" b="1" dirty="0" smtClean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ctr">
              <a:buClr>
                <a:schemeClr val="bg1"/>
              </a:buClr>
            </a:pPr>
            <a:r>
              <a:rPr lang="en-US" sz="62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(2 Corinthians 8:9)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449619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" y="1600200"/>
            <a:ext cx="88392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6600000" sx="101000" sy="101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f</a:t>
            </a:r>
            <a:r>
              <a:rPr lang="en-US" sz="77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6600000" sx="101000" sy="101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reegracegospel.info</a:t>
            </a:r>
            <a:endParaRPr lang="en-US" sz="7700" b="1" dirty="0" smtClean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63500" dist="63500" dir="6600000" sx="101000" sy="101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ctr"/>
            <a:endParaRPr lang="en-US" sz="1400" b="1" dirty="0" smtClean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63500" dist="63500" dir="6600000" sx="101000" sy="101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ctr"/>
            <a:r>
              <a:rPr lang="en-US" sz="77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6600000" sx="101000" sy="101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“Ray’s Theology”</a:t>
            </a:r>
          </a:p>
          <a:p>
            <a:pPr algn="ctr"/>
            <a:endParaRPr lang="en-US" sz="1400" b="1" dirty="0" smtClean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6600000" sx="101000" sy="101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ctr"/>
            <a:r>
              <a:rPr lang="en-US" sz="72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6600000" sx="101000" sy="101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“The Whole Truth About The Tithe”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5715000"/>
            <a:ext cx="700868" cy="676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80000"/>
              </a:schemeClr>
            </a:outerShd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2715" y="1724150"/>
            <a:ext cx="879857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/>
              </a:buClr>
            </a:pPr>
            <a:r>
              <a:rPr lang="en-US" sz="56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“For </a:t>
            </a:r>
            <a:r>
              <a:rPr lang="en-US" sz="56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you know the grace of our Lord Jesus Christ, that though He was rich, yet for your sake He became poor, so that you through His poverty might become rich</a:t>
            </a:r>
            <a:r>
              <a:rPr lang="en-US" sz="56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.”</a:t>
            </a:r>
            <a:endParaRPr lang="en-US" sz="56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624065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" y="1828800"/>
            <a:ext cx="8915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7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The Principles of Giving:</a:t>
            </a:r>
          </a:p>
          <a:p>
            <a:pPr algn="ctr">
              <a:buClr>
                <a:schemeClr val="bg1"/>
              </a:buClr>
            </a:pPr>
            <a:r>
              <a:rPr lang="en-US" sz="6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For Their Honor</a:t>
            </a:r>
          </a:p>
          <a:p>
            <a:pPr algn="ctr">
              <a:buClr>
                <a:schemeClr val="bg1"/>
              </a:buClr>
            </a:pPr>
            <a:r>
              <a:rPr lang="en-US" sz="62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(2 Corinthians 8:10 - 9:5)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129203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" y="1828800"/>
            <a:ext cx="89154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7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The Payouts of Giving:</a:t>
            </a:r>
          </a:p>
          <a:p>
            <a:pPr algn="ctr">
              <a:buClr>
                <a:schemeClr val="bg1"/>
              </a:buClr>
            </a:pPr>
            <a:r>
              <a:rPr lang="en-US" sz="72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For the Good of All</a:t>
            </a:r>
            <a:endParaRPr lang="en-US" sz="6200" b="1" dirty="0" smtClean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ctr">
              <a:buClr>
                <a:schemeClr val="bg1"/>
              </a:buClr>
            </a:pPr>
            <a:r>
              <a:rPr lang="en-US" sz="62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(2 Corinthians 9:6-15)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166563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" y="1828800"/>
            <a:ext cx="8915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70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The “Indescribable”</a:t>
            </a:r>
          </a:p>
          <a:p>
            <a:pPr algn="ctr">
              <a:buClr>
                <a:schemeClr val="bg1"/>
              </a:buClr>
            </a:pPr>
            <a:r>
              <a:rPr lang="en-US" sz="70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Gift of Giving</a:t>
            </a:r>
          </a:p>
          <a:p>
            <a:pPr algn="just">
              <a:buClr>
                <a:schemeClr val="bg1"/>
              </a:buClr>
            </a:pPr>
            <a:endParaRPr lang="en-US" sz="2400" b="1" dirty="0" smtClean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63500" dist="63500" dir="3600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  <a:p>
            <a:pPr algn="ctr">
              <a:buClr>
                <a:schemeClr val="bg1"/>
              </a:buClr>
            </a:pPr>
            <a:r>
              <a:rPr lang="en-US" sz="62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“Thanks </a:t>
            </a:r>
            <a:r>
              <a:rPr lang="en-US" sz="62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be to God for His indescribable </a:t>
            </a:r>
            <a:r>
              <a:rPr lang="en-US" sz="62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gift” (9:15)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24384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5400000" sx="101000" sy="101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Conclusion</a:t>
            </a:r>
            <a:endParaRPr lang="en-US" sz="12000" b="1" dirty="0" smtClean="0">
              <a:ln>
                <a:solidFill>
                  <a:srgbClr val="864300"/>
                </a:solidFill>
              </a:ln>
              <a:solidFill>
                <a:srgbClr val="FFFF00"/>
              </a:solidFill>
              <a:effectLst>
                <a:outerShdw blurRad="63500" dist="63500" dir="5400000" sx="101000" sy="101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16764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6600000" sx="101000" sy="101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God ‘s New Testament Plan for Giving</a:t>
            </a:r>
          </a:p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6600000" sx="101000" sy="101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does included “Consideration”</a:t>
            </a:r>
            <a:endParaRPr lang="en-US" sz="8000" b="1" dirty="0" smtClean="0">
              <a:ln>
                <a:solidFill>
                  <a:srgbClr val="864300"/>
                </a:solidFill>
              </a:ln>
              <a:solidFill>
                <a:srgbClr val="FFFF00"/>
              </a:solidFill>
              <a:effectLst>
                <a:outerShdw blurRad="63500" dist="63500" dir="6600000" sx="101000" sy="101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2057400"/>
            <a:ext cx="533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5400000" sx="101000" sy="101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“consider”</a:t>
            </a:r>
            <a:endParaRPr lang="en-US" sz="11000" b="1" dirty="0" smtClean="0">
              <a:ln>
                <a:solidFill>
                  <a:srgbClr val="864300"/>
                </a:solidFill>
              </a:ln>
              <a:solidFill>
                <a:srgbClr val="FFFF00"/>
              </a:solidFill>
              <a:effectLst>
                <a:outerShdw blurRad="63500" dist="63500" dir="5400000" sx="101000" sy="101000" algn="bl" rotWithShape="0">
                  <a:schemeClr val="tx1"/>
                </a:outerShdw>
              </a:effectLst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2590800"/>
            <a:ext cx="2750426" cy="3798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nge Backgroun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796"/>
            <a:ext cx="9138942" cy="68617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9200" y="15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50800" dir="5400000" sx="101000" sy="101000" algn="bl" rotWithShape="0">
                    <a:schemeClr val="tx1"/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Aharoni" pitchFamily="2" charset="-79"/>
              </a:rPr>
              <a:t>Giving Under Grace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9906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75000"/>
              </a:scheme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81000" y="1752600"/>
            <a:ext cx="822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31520" indent="-731520"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6600" b="1" dirty="0" smtClean="0">
                <a:ln>
                  <a:solidFill>
                    <a:srgbClr val="864300"/>
                  </a:solidFill>
                </a:ln>
                <a:solidFill>
                  <a:schemeClr val="bg1"/>
                </a:solidFill>
                <a:effectLst>
                  <a:outerShdw blurRad="63500" dist="63500" dir="5400000" sx="101000" sy="101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Consider giving wages to those who labor in the ministry.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4038600"/>
            <a:ext cx="1836026" cy="2535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21374" y="4891921"/>
            <a:ext cx="648950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60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 </a:t>
            </a:r>
            <a:r>
              <a:rPr lang="en-US" sz="5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Lk 10:2-7; Mt 10:10-11;</a:t>
            </a:r>
            <a:r>
              <a:rPr lang="en-US" sz="54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 </a:t>
            </a:r>
            <a:r>
              <a:rPr lang="en-US" sz="5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63500" dist="63500" dir="3600000" algn="bl" rotWithShape="0">
                    <a:schemeClr val="tx1"/>
                  </a:outerShdw>
                </a:effectLst>
                <a:latin typeface="Monotype Corsiva" pitchFamily="66" charset="0"/>
                <a:cs typeface="Aharoni" pitchFamily="2" charset="-79"/>
              </a:rPr>
              <a:t>1 Cor. 9:3-14; Gal. 6:6f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54278</TotalTime>
  <Words>1352</Words>
  <Application>Microsoft Office PowerPoint</Application>
  <PresentationFormat>On-screen Show (4:3)</PresentationFormat>
  <Paragraphs>197</Paragraphs>
  <Slides>64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3" baseType="lpstr">
      <vt:lpstr>Aharoni</vt:lpstr>
      <vt:lpstr>Arial</vt:lpstr>
      <vt:lpstr>Calibri</vt:lpstr>
      <vt:lpstr>Corbel</vt:lpstr>
      <vt:lpstr>Monotype Corsiva</vt:lpstr>
      <vt:lpstr>Wingdings</vt:lpstr>
      <vt:lpstr>Wingdings 2</vt:lpstr>
      <vt:lpstr>Wingdings 3</vt:lpstr>
      <vt:lpstr>Module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Losey</dc:creator>
  <cp:lastModifiedBy>Ray Losey</cp:lastModifiedBy>
  <cp:revision>871</cp:revision>
  <dcterms:created xsi:type="dcterms:W3CDTF">2010-02-05T17:09:41Z</dcterms:created>
  <dcterms:modified xsi:type="dcterms:W3CDTF">2020-08-08T03:10:11Z</dcterms:modified>
</cp:coreProperties>
</file>